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2" r:id="rId6"/>
    <p:sldId id="265" r:id="rId7"/>
    <p:sldId id="266" r:id="rId8"/>
    <p:sldId id="261" r:id="rId9"/>
    <p:sldId id="269" r:id="rId10"/>
    <p:sldId id="270" r:id="rId11"/>
    <p:sldId id="267" r:id="rId12"/>
    <p:sldId id="268" r:id="rId13"/>
    <p:sldId id="263" r:id="rId14"/>
    <p:sldId id="258" r:id="rId15"/>
    <p:sldId id="264" r:id="rId16"/>
    <p:sldId id="271" r:id="rId17"/>
    <p:sldId id="272" r:id="rId18"/>
  </p:sldIdLst>
  <p:sldSz cx="14630400" cy="8229600"/>
  <p:notesSz cx="8229600" cy="14630400"/>
  <p:embeddedFontLst>
    <p:embeddedFont>
      <p:font typeface="Inter" panose="020B05020300000000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47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DB38-E5C9-5784-2105-CD5FCB1A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2503F-7E53-6864-6F7F-33E1550B7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8F70E-B959-3998-5511-C5B80B80E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9392-37F7-E3FD-4E37-D87A920E0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3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2D83-7C24-39AA-5432-7E89A9A6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BA190-6B01-2B76-FE35-AE443096B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17D15-57D7-1A1C-A588-9D5EB56C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3D497-BF51-FC9A-3E21-2821F7D6C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F58A-154B-5A7B-C4FA-8FEB2FB4F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06056-3D08-75E0-D383-616108E1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BEBBC-5DF9-921F-885B-FC1C0E775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7F362-0873-C990-0FB8-DA83775A2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58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6C151-12EB-14EA-DFDB-416439BC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F5C32-CBEE-9163-2FF9-C4987187B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087F2-7DEA-C1CD-5DCE-293B659A7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02C6E-E50F-0362-F800-9ED517F71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05C9-F97E-495D-A751-B67041C7A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18BAD-F774-39AB-6114-6B1FE3BF2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69663-A495-0E2E-FEF6-A952C6C8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CE9C4-589C-5526-ED7F-6B5D14067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3EB44-D78C-5A90-7E7D-4C28EDC07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A94CB-BB5D-CE1E-B85C-531D9EC52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E7804-48BB-9D56-B31A-747ACEBCF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EC786-44BD-BEB0-D221-A1E0FB281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1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1A3C-53C9-C29B-7849-4B1FD74E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C41FA-955F-74B1-CAFD-D11C545E4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93042-A591-CD09-0A39-AC6165C7F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9465C-CFE1-98B6-27AA-A8D2F8856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8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637D8-7E1B-1F5F-106F-CCF09ADB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6DA33DC-5D6B-59A6-653A-CA28A669F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532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A934B07-A8B4-3DC0-2478-5548ADB94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4CEA177-60DF-8226-70EA-7CD006DD6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49204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44F0FFB-DB11-2017-698F-DDB43B4DF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07AF0DE-0536-F32A-0FB1-BA00C7012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547B794-7CBA-64B3-80B4-32E5A5BCC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3D0ACCF-2652-72E0-5EB6-946B26D0E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F80A0CD-5A77-65FF-FDCF-07523BB85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5DF8D6E-9ECB-C61D-9DC2-45ABD99C3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3E568-64DC-7A73-5AE6-1F4BF3BE9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BC65-31A8-4309-B9DC-78776E1D46C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ranbir.github.io/artgallery/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hyperlink" Target="https://github.com/DevRanbir/artgallery/blob/master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evRanbir" TargetMode="External"/><Relationship Id="rId5" Type="http://schemas.openxmlformats.org/officeDocument/2006/relationships/hyperlink" Target="https://github.com/DevRanbir/artgallery" TargetMode="External"/><Relationship Id="rId4" Type="http://schemas.openxmlformats.org/officeDocument/2006/relationships/hyperlink" Target="https://devranbir.github.io/artgallery/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anbirkhurana195@gmail.co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Ranbir/artgalle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vRanbir/artgallery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vscode-file://vscode-app/a:/visual%20code/Microsoft%20VS%20Code/resources/app/out/vs/code/electron-browser/workbench/workbench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ranbir.github.io/artgallery/collec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18FBFB-B2B8-2670-8678-1DAD7ED5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67" y="358608"/>
            <a:ext cx="10179011" cy="54398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774" y="229590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ArtGallery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1028247" y="3081117"/>
            <a:ext cx="3442545" cy="14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Decentralized Platform for </a:t>
            </a:r>
            <a:b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Discovering and Collecting </a:t>
            </a:r>
            <a:b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Art.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2582" y="62607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Subtitle: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Decentralized Platform for Discovering and Collecting Digital Art, live at </a:t>
            </a:r>
            <a:r>
              <a:rPr lang="en-US" sz="1200" dirty="0">
                <a:solidFill>
                  <a:srgbClr val="F95F8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https://devranbir.github.io/artgallery/home</a:t>
            </a:r>
            <a:endParaRPr lang="en-US" sz="1750" dirty="0">
              <a:solidFill>
                <a:srgbClr val="F95F88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92582" y="7065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Technologies: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React, Solidity, ethers.js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92582" y="75080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Ranbir Khurana, 24BCS11076</a:t>
            </a:r>
            <a:endParaRPr lang="en-US" sz="17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8DA11-A93B-099C-3F40-4DF597B8D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68BC65-31A8-4309-B9DC-78776E1D46CF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A8AAC-594C-0ACE-4B39-67DE2DA24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BC410-0F8A-7E23-0B86-59F564DA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4" y="818116"/>
            <a:ext cx="13260651" cy="741148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9E5EBCF-FD6E-DAED-24DE-45E8C01097DD}"/>
              </a:ext>
            </a:extLst>
          </p:cNvPr>
          <p:cNvSpPr/>
          <p:nvPr/>
        </p:nvSpPr>
        <p:spPr>
          <a:xfrm>
            <a:off x="209004" y="140281"/>
            <a:ext cx="4293548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</a:t>
            </a:r>
            <a:b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-Fotter</a:t>
            </a:r>
            <a:endParaRPr lang="en-US" sz="2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28F422-2022-A64B-4B0F-1DCEDEF60B3F}"/>
              </a:ext>
            </a:extLst>
          </p:cNvPr>
          <p:cNvSpPr/>
          <p:nvPr/>
        </p:nvSpPr>
        <p:spPr>
          <a:xfrm>
            <a:off x="5416951" y="401055"/>
            <a:ext cx="5532700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Fast Access Links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E40DB0-B5D3-C5D6-0114-F9E15280FEDD}"/>
              </a:ext>
            </a:extLst>
          </p:cNvPr>
          <p:cNvSpPr/>
          <p:nvPr/>
        </p:nvSpPr>
        <p:spPr>
          <a:xfrm>
            <a:off x="4380034" y="5559650"/>
            <a:ext cx="1036918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Socials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93B59-4EEB-6A87-3463-B3BDABA097CC}"/>
              </a:ext>
            </a:extLst>
          </p:cNvPr>
          <p:cNvSpPr/>
          <p:nvPr/>
        </p:nvSpPr>
        <p:spPr>
          <a:xfrm>
            <a:off x="3035952" y="6792094"/>
            <a:ext cx="1398135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Terms &amp; Copyright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ADB4EB-BD57-EED8-47B3-DCEE52D17EF5}"/>
              </a:ext>
            </a:extLst>
          </p:cNvPr>
          <p:cNvSpPr/>
          <p:nvPr/>
        </p:nvSpPr>
        <p:spPr>
          <a:xfrm>
            <a:off x="11493661" y="6797738"/>
            <a:ext cx="2254661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Server Properties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77FF74-2D77-DECE-7A97-837B2DCF8FA0}"/>
              </a:ext>
            </a:extLst>
          </p:cNvPr>
          <p:cNvSpPr/>
          <p:nvPr/>
        </p:nvSpPr>
        <p:spPr>
          <a:xfrm>
            <a:off x="7871767" y="6797738"/>
            <a:ext cx="1583331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Watermark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99E97B-6312-AA52-847D-E46B3FBF510C}"/>
              </a:ext>
            </a:extLst>
          </p:cNvPr>
          <p:cNvSpPr/>
          <p:nvPr/>
        </p:nvSpPr>
        <p:spPr>
          <a:xfrm>
            <a:off x="428264" y="3008147"/>
            <a:ext cx="1041722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About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070BB4-5F0E-5F18-A45E-1E544146160D}"/>
              </a:ext>
            </a:extLst>
          </p:cNvPr>
          <p:cNvCxnSpPr/>
          <p:nvPr/>
        </p:nvCxnSpPr>
        <p:spPr>
          <a:xfrm>
            <a:off x="6099858" y="968214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6554C-CCC0-BA74-CB68-73EBDEE113EA}"/>
              </a:ext>
            </a:extLst>
          </p:cNvPr>
          <p:cNvCxnSpPr/>
          <p:nvPr/>
        </p:nvCxnSpPr>
        <p:spPr>
          <a:xfrm>
            <a:off x="10081550" y="968214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368947-D39B-6343-83E9-470F4D7EE460}"/>
              </a:ext>
            </a:extLst>
          </p:cNvPr>
          <p:cNvCxnSpPr>
            <a:cxnSpLocks/>
          </p:cNvCxnSpPr>
          <p:nvPr/>
        </p:nvCxnSpPr>
        <p:spPr>
          <a:xfrm flipV="1">
            <a:off x="1481561" y="3008147"/>
            <a:ext cx="231492" cy="329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7D636E-6B8C-A25A-036D-7E9E99552DDB}"/>
              </a:ext>
            </a:extLst>
          </p:cNvPr>
          <p:cNvCxnSpPr>
            <a:cxnSpLocks/>
          </p:cNvCxnSpPr>
          <p:nvPr/>
        </p:nvCxnSpPr>
        <p:spPr>
          <a:xfrm>
            <a:off x="1493136" y="3330768"/>
            <a:ext cx="219917" cy="244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914521-2B53-E0D4-AD31-EE4551F250BE}"/>
              </a:ext>
            </a:extLst>
          </p:cNvPr>
          <p:cNvCxnSpPr>
            <a:cxnSpLocks/>
          </p:cNvCxnSpPr>
          <p:nvPr/>
        </p:nvCxnSpPr>
        <p:spPr>
          <a:xfrm flipH="1">
            <a:off x="4027990" y="5785872"/>
            <a:ext cx="3520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37D9DC-2DD5-7B0A-52CA-5F1BF3F8FD6A}"/>
              </a:ext>
            </a:extLst>
          </p:cNvPr>
          <p:cNvCxnSpPr>
            <a:cxnSpLocks/>
          </p:cNvCxnSpPr>
          <p:nvPr/>
        </p:nvCxnSpPr>
        <p:spPr>
          <a:xfrm>
            <a:off x="8055980" y="7364897"/>
            <a:ext cx="0" cy="291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03EEAA-CC4A-64D2-0EC3-92D5B885A9F9}"/>
              </a:ext>
            </a:extLst>
          </p:cNvPr>
          <p:cNvCxnSpPr>
            <a:cxnSpLocks/>
          </p:cNvCxnSpPr>
          <p:nvPr/>
        </p:nvCxnSpPr>
        <p:spPr>
          <a:xfrm>
            <a:off x="12176567" y="7364897"/>
            <a:ext cx="0" cy="291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2284A2-8160-C1FF-780D-8FC67CA3B8F8}"/>
              </a:ext>
            </a:extLst>
          </p:cNvPr>
          <p:cNvCxnSpPr>
            <a:cxnSpLocks/>
          </p:cNvCxnSpPr>
          <p:nvPr/>
        </p:nvCxnSpPr>
        <p:spPr>
          <a:xfrm>
            <a:off x="13264587" y="7364897"/>
            <a:ext cx="0" cy="291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988B59-F1A2-E429-BDD1-4BF52E02F88B}"/>
              </a:ext>
            </a:extLst>
          </p:cNvPr>
          <p:cNvCxnSpPr>
            <a:cxnSpLocks/>
          </p:cNvCxnSpPr>
          <p:nvPr/>
        </p:nvCxnSpPr>
        <p:spPr>
          <a:xfrm>
            <a:off x="3434078" y="7364897"/>
            <a:ext cx="0" cy="291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481EE8-B0F1-E403-E830-CAB4B62FD708}"/>
              </a:ext>
            </a:extLst>
          </p:cNvPr>
          <p:cNvCxnSpPr>
            <a:cxnSpLocks/>
          </p:cNvCxnSpPr>
          <p:nvPr/>
        </p:nvCxnSpPr>
        <p:spPr>
          <a:xfrm flipH="1" flipV="1">
            <a:off x="2708476" y="6797738"/>
            <a:ext cx="327476" cy="142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4293-7FC5-5888-9BBD-AC000E2A9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0508" y="7705276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0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7712-C0DD-F5C7-811A-B7CD0FAE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E890F-00F3-3CAA-CD03-B1356063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1938"/>
            <a:ext cx="14630400" cy="6947662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306692C-EBE1-920C-1DF2-9A6C03ED7058}"/>
              </a:ext>
            </a:extLst>
          </p:cNvPr>
          <p:cNvSpPr/>
          <p:nvPr/>
        </p:nvSpPr>
        <p:spPr>
          <a:xfrm>
            <a:off x="209004" y="140281"/>
            <a:ext cx="10096822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 UI &amp; Styling </a:t>
            </a:r>
            <a:b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</a:b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-Other pages: Preview/View page</a:t>
            </a:r>
            <a:endParaRPr lang="en-US" sz="29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3283F-B97C-1F72-25C5-CC53B7BEE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3" y="-12905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340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692A-3671-77D6-61E1-8A9D575E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7C651-4B0E-EA3B-C5A6-BEF8D2DC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25"/>
          <a:stretch>
            <a:fillRect/>
          </a:stretch>
        </p:blipFill>
        <p:spPr>
          <a:xfrm>
            <a:off x="0" y="1092348"/>
            <a:ext cx="14630400" cy="7137251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C795318-0A00-1DF0-611E-927E9BD01D33}"/>
              </a:ext>
            </a:extLst>
          </p:cNvPr>
          <p:cNvSpPr/>
          <p:nvPr/>
        </p:nvSpPr>
        <p:spPr>
          <a:xfrm>
            <a:off x="209004" y="301215"/>
            <a:ext cx="9419090" cy="92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 -Register Page</a:t>
            </a:r>
            <a:endParaRPr lang="en-US" sz="2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428E6-B951-5BCE-4396-F735C8A22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3" y="1687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1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70E421-D3FD-B3DF-53E3-8DD2574C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05" t="11463" r="28755" b="9192"/>
          <a:stretch>
            <a:fillRect/>
          </a:stretch>
        </p:blipFill>
        <p:spPr>
          <a:xfrm>
            <a:off x="9616530" y="473249"/>
            <a:ext cx="4506609" cy="409414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20" y="992604"/>
            <a:ext cx="5474705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Tipping/Buying Artwork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376073" y="16552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Artist Support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76073" y="204517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A small but significant feature that fosters a direct connection between collectors and artists.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59832" y="4372424"/>
            <a:ext cx="33160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Modal Implementation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375954" y="4707182"/>
            <a:ext cx="5939195" cy="872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Appears as a modal overlay, preventing disruption to the main page flow (src/styles/main.css).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59832" y="296121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Conversion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375954" y="3351148"/>
            <a:ext cx="6048232" cy="853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Fetches the live ETH to INR exchange rate and displays the approximate value as the user types their tip amount.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59832" y="57836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Self-Contained Logic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375954" y="610116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The component encapsulates all its logic, from API calls to transaction handling (src/components/Tip.js).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725EA8-DFD1-ED51-679D-7F80792A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184" y="4204872"/>
            <a:ext cx="4375653" cy="36513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7EA48-483B-1C75-D75B-235D8A9FC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8497" y="7637163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136" y="386178"/>
            <a:ext cx="3718441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34025" y="1303578"/>
            <a:ext cx="6413897" cy="1754981"/>
          </a:xfrm>
          <a:prstGeom prst="roundRect">
            <a:avLst>
              <a:gd name="adj" fmla="val 8337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3545" y="1303578"/>
            <a:ext cx="121920" cy="1754981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5" name="Text 3"/>
          <p:cNvSpPr/>
          <p:nvPr/>
        </p:nvSpPr>
        <p:spPr>
          <a:xfrm>
            <a:off x="881211" y="1559324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Wallet Integration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81211" y="2081770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MetaMask to handle transactions and user authentication.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670903" y="1627673"/>
            <a:ext cx="6413897" cy="1754981"/>
          </a:xfrm>
          <a:prstGeom prst="roundRect">
            <a:avLst>
              <a:gd name="adj" fmla="val 8337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40423" y="1627673"/>
            <a:ext cx="121920" cy="1754981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9" name="Text 7"/>
          <p:cNvSpPr/>
          <p:nvPr/>
        </p:nvSpPr>
        <p:spPr>
          <a:xfrm>
            <a:off x="8018089" y="1883419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Artist Registration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018089" y="2405865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dedicated flow for artists to register and get verified on the platform.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34025" y="3283825"/>
            <a:ext cx="6413897" cy="1754981"/>
          </a:xfrm>
          <a:prstGeom prst="roundRect">
            <a:avLst>
              <a:gd name="adj" fmla="val 8337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03545" y="3283825"/>
            <a:ext cx="121920" cy="1754981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13" name="Text 11"/>
          <p:cNvSpPr/>
          <p:nvPr/>
        </p:nvSpPr>
        <p:spPr>
          <a:xfrm>
            <a:off x="881211" y="3539572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Artwork Minting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81211" y="4062018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Registered artists can upload their work, add details, set a price, and mint it on the blockchain.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70903" y="3607920"/>
            <a:ext cx="6413897" cy="1754981"/>
          </a:xfrm>
          <a:prstGeom prst="roundRect">
            <a:avLst>
              <a:gd name="adj" fmla="val 8337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40423" y="3607920"/>
            <a:ext cx="121920" cy="1754981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17" name="Text 15"/>
          <p:cNvSpPr/>
          <p:nvPr/>
        </p:nvSpPr>
        <p:spPr>
          <a:xfrm>
            <a:off x="8018089" y="3863667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Gallery &amp; Discovery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018089" y="4386113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central gallery to explore all available artworks with search and filter capabilities.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34025" y="5264073"/>
            <a:ext cx="6413897" cy="2115503"/>
          </a:xfrm>
          <a:prstGeom prst="roundRect">
            <a:avLst>
              <a:gd name="adj" fmla="val 6916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03545" y="5264073"/>
            <a:ext cx="121920" cy="2115503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21" name="Text 19"/>
          <p:cNvSpPr/>
          <p:nvPr/>
        </p:nvSpPr>
        <p:spPr>
          <a:xfrm>
            <a:off x="881211" y="5519819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Collection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81211" y="6042265"/>
            <a:ext cx="581096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user-specific page displaying both created artworks ("My Creations") and purchased pieces ("My Purchases").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670903" y="5588168"/>
            <a:ext cx="6413897" cy="2115503"/>
          </a:xfrm>
          <a:prstGeom prst="roundRect">
            <a:avLst>
              <a:gd name="adj" fmla="val 6916"/>
            </a:avLst>
          </a:prstGeom>
          <a:noFill/>
          <a:ln w="30480">
            <a:solidFill>
              <a:srgbClr val="C6BDD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640423" y="5588168"/>
            <a:ext cx="121920" cy="2115503"/>
          </a:xfrm>
          <a:prstGeom prst="roundRect">
            <a:avLst>
              <a:gd name="adj" fmla="val 77636"/>
            </a:avLst>
          </a:prstGeom>
          <a:solidFill>
            <a:srgbClr val="F95F88"/>
          </a:solidFill>
          <a:ln/>
        </p:spPr>
      </p:sp>
      <p:sp>
        <p:nvSpPr>
          <p:cNvPr id="25" name="Text 23"/>
          <p:cNvSpPr/>
          <p:nvPr/>
        </p:nvSpPr>
        <p:spPr>
          <a:xfrm>
            <a:off x="8018089" y="5843914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Tipping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8018089" y="6366360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feature allowing users to send tips directly to artists in ETH.</a:t>
            </a:r>
            <a:endParaRPr lang="en-US" sz="1750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CC95640-3B3A-79A9-6736-C9A4A926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810" y="7740342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848" y="607014"/>
            <a:ext cx="536221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620170" y="1423586"/>
            <a:ext cx="13558817" cy="2543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ArtGallery</a:t>
            </a:r>
            <a:r>
              <a:rPr lang="en-US" sz="2000" dirty="0"/>
              <a:t> is a </a:t>
            </a:r>
            <a:r>
              <a:rPr lang="en-US" sz="2000" dirty="0">
                <a:solidFill>
                  <a:srgbClr val="F95F88"/>
                </a:solidFill>
              </a:rPr>
              <a:t>decentralized digital art marketplace </a:t>
            </a:r>
            <a:r>
              <a:rPr lang="en-US" sz="2000" dirty="0"/>
              <a:t>leveraging Ethereum </a:t>
            </a:r>
            <a:r>
              <a:rPr lang="en-US" sz="2000" dirty="0">
                <a:solidFill>
                  <a:srgbClr val="F95F88"/>
                </a:solidFill>
              </a:rPr>
              <a:t>blockchain technology </a:t>
            </a:r>
            <a:r>
              <a:rPr lang="en-US" sz="2000" dirty="0"/>
              <a:t>to empower artists and collectors. Artists can register, mint their artworks as NFTs, and list them for sale directly on the platform using </a:t>
            </a:r>
            <a:r>
              <a:rPr lang="en-US" sz="2000" dirty="0">
                <a:solidFill>
                  <a:srgbClr val="F95F88"/>
                </a:solidFill>
              </a:rPr>
              <a:t>Solidity smart contracts</a:t>
            </a:r>
            <a:r>
              <a:rPr lang="en-US" sz="2000" dirty="0"/>
              <a:t>. Collectors connect their </a:t>
            </a:r>
            <a:r>
              <a:rPr lang="en-US" sz="2000" dirty="0">
                <a:solidFill>
                  <a:srgbClr val="F95F88"/>
                </a:solidFill>
              </a:rPr>
              <a:t>crypto wallets (like MetaMask) </a:t>
            </a:r>
            <a:r>
              <a:rPr lang="en-US" sz="2000" dirty="0"/>
              <a:t>to securely purchase, own, and tip artists, with all transactions transparently recorded on-chain. The use of blockchain ensures </a:t>
            </a:r>
            <a:r>
              <a:rPr lang="en-US" sz="2000" dirty="0">
                <a:solidFill>
                  <a:srgbClr val="F95F88"/>
                </a:solidFill>
              </a:rPr>
              <a:t>authenticity, ownership, and trustless peer-to-peer interactions</a:t>
            </a:r>
            <a:r>
              <a:rPr lang="en-US" sz="2000" dirty="0"/>
              <a:t>, making the art trading process secure, transparent, and censorship-resistant.</a:t>
            </a:r>
            <a:endParaRPr lang="en-US" dirty="0"/>
          </a:p>
        </p:txBody>
      </p:sp>
      <p:pic>
        <p:nvPicPr>
          <p:cNvPr id="1026" name="Picture 2" descr="What is GitHub? Beginner Guide For GitHub | by Ishara Madusanka | MS Club  of SLIIT | Medium">
            <a:extLst>
              <a:ext uri="{FF2B5EF4-FFF2-40B4-BE49-F238E27FC236}">
                <a16:creationId xmlns:a16="http://schemas.microsoft.com/office/drawing/2014/main" id="{EB06D849-178A-DE46-39C4-8187C0AE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1" y="4914545"/>
            <a:ext cx="3765810" cy="21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C6C167A7-11FC-4985-3569-AE2E36975C94}"/>
              </a:ext>
            </a:extLst>
          </p:cNvPr>
          <p:cNvSpPr/>
          <p:nvPr/>
        </p:nvSpPr>
        <p:spPr>
          <a:xfrm>
            <a:off x="492848" y="4457749"/>
            <a:ext cx="536221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Hosted on: </a:t>
            </a:r>
            <a:endParaRPr lang="en-US" sz="29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8ADE91F0-E854-D5FD-9628-D12741A5B692}"/>
              </a:ext>
            </a:extLst>
          </p:cNvPr>
          <p:cNvSpPr/>
          <p:nvPr/>
        </p:nvSpPr>
        <p:spPr>
          <a:xfrm>
            <a:off x="4381942" y="4457749"/>
            <a:ext cx="536221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Contract deployed on: </a:t>
            </a:r>
            <a:endParaRPr lang="en-US" sz="2900" dirty="0"/>
          </a:p>
        </p:txBody>
      </p:sp>
      <p:pic>
        <p:nvPicPr>
          <p:cNvPr id="1028" name="Picture 4" descr="GitHub - ethereum/remix-ide: Documentation for Remix IDE">
            <a:extLst>
              <a:ext uri="{FF2B5EF4-FFF2-40B4-BE49-F238E27FC236}">
                <a16:creationId xmlns:a16="http://schemas.microsoft.com/office/drawing/2014/main" id="{FDDF7FDA-D02F-A312-0F7D-350ED51E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98" y="5141549"/>
            <a:ext cx="1865100" cy="17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necting to MetaMask With React | by Jesse Langford | Better Programming">
            <a:extLst>
              <a:ext uri="{FF2B5EF4-FFF2-40B4-BE49-F238E27FC236}">
                <a16:creationId xmlns:a16="http://schemas.microsoft.com/office/drawing/2014/main" id="{892B25A1-8E9E-87C9-2B44-218CC7E1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21" y="5085536"/>
            <a:ext cx="5729951" cy="177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445D4B9D-875B-DC3B-9D2D-67EFA2699834}"/>
              </a:ext>
            </a:extLst>
          </p:cNvPr>
          <p:cNvSpPr/>
          <p:nvPr/>
        </p:nvSpPr>
        <p:spPr>
          <a:xfrm>
            <a:off x="9329195" y="4457749"/>
            <a:ext cx="4947254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Powered by: </a:t>
            </a:r>
            <a:endParaRPr lang="en-US" sz="2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28752-2241-839E-A666-0F13AB388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562" y="7628704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15</a:t>
            </a:fld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7D56-66DF-98E4-9A50-35F4D734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the 3 Steps to Adding a Link? A Simple Guide for Beginners - Zorgle">
            <a:extLst>
              <a:ext uri="{FF2B5EF4-FFF2-40B4-BE49-F238E27FC236}">
                <a16:creationId xmlns:a16="http://schemas.microsoft.com/office/drawing/2014/main" id="{33D25A7A-5F7C-683A-01EF-4B42B2C1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565">
            <a:off x="10173650" y="4738906"/>
            <a:ext cx="4062539" cy="2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03C94BA6-124A-3413-6500-60D4058627A8}"/>
              </a:ext>
            </a:extLst>
          </p:cNvPr>
          <p:cNvSpPr/>
          <p:nvPr/>
        </p:nvSpPr>
        <p:spPr>
          <a:xfrm>
            <a:off x="492848" y="607014"/>
            <a:ext cx="536221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Links </a:t>
            </a:r>
            <a:endParaRPr lang="en-US" sz="29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7B4CD1C2-6235-4F67-DD25-3B54B10FD81B}"/>
              </a:ext>
            </a:extLst>
          </p:cNvPr>
          <p:cNvSpPr/>
          <p:nvPr/>
        </p:nvSpPr>
        <p:spPr>
          <a:xfrm>
            <a:off x="492847" y="1367779"/>
            <a:ext cx="9588701" cy="290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>
              <a:lnSpc>
                <a:spcPts val="3650"/>
              </a:lnSpc>
              <a:buAutoNum type="arabicPeriod"/>
            </a:pPr>
            <a:r>
              <a:rPr lang="en-US" sz="2900" b="1" dirty="0">
                <a:latin typeface="+mj-lt"/>
                <a:ea typeface="Petrona Bold" pitchFamily="34" charset="-122"/>
                <a:cs typeface="Petrona Bold" pitchFamily="34" charset="-120"/>
              </a:rPr>
              <a:t>Live website: 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https://devranbir.github.io/artgallery/home</a:t>
            </a:r>
            <a:br>
              <a:rPr lang="en-US" sz="2900" b="1" dirty="0">
                <a:latin typeface="+mj-lt"/>
                <a:ea typeface="Petrona Bold" pitchFamily="34" charset="-122"/>
                <a:cs typeface="Petrona Bold" pitchFamily="34" charset="-120"/>
              </a:rPr>
            </a:br>
            <a:endParaRPr lang="en-US" sz="2900" b="1" dirty="0"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 marL="514350" indent="-514350">
              <a:lnSpc>
                <a:spcPts val="3650"/>
              </a:lnSpc>
              <a:buAutoNum type="arabicPeriod"/>
            </a:pPr>
            <a:r>
              <a:rPr lang="en-US" sz="2900" b="1" dirty="0">
                <a:latin typeface="+mj-lt"/>
                <a:ea typeface="Petrona Bold" pitchFamily="34" charset="-122"/>
                <a:cs typeface="Petrona Bold" pitchFamily="34" charset="-120"/>
              </a:rPr>
              <a:t> GitHub Repo: 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https://github.com/DevRanbir/artgallery</a:t>
            </a:r>
            <a:endParaRPr lang="en-US" sz="2900" b="1" dirty="0">
              <a:solidFill>
                <a:srgbClr val="F95F88"/>
              </a:solidFill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 marL="514350" indent="-514350">
              <a:lnSpc>
                <a:spcPts val="3650"/>
              </a:lnSpc>
              <a:buAutoNum type="arabicPeriod"/>
            </a:pPr>
            <a:endParaRPr lang="en-US" sz="2900" b="1" dirty="0"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 marL="514350" indent="-514350">
              <a:lnSpc>
                <a:spcPts val="3650"/>
              </a:lnSpc>
              <a:buAutoNum type="arabicPeriod"/>
            </a:pPr>
            <a:r>
              <a:rPr lang="en-US" sz="2900" b="1" dirty="0">
                <a:latin typeface="+mj-lt"/>
                <a:ea typeface="Petrona Bold" pitchFamily="34" charset="-122"/>
                <a:cs typeface="Petrona Bold" pitchFamily="34" charset="-120"/>
              </a:rPr>
              <a:t>More Projects: 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https://github.com/DevRanbir</a:t>
            </a:r>
            <a:endParaRPr lang="en-US" sz="2900" b="1" dirty="0">
              <a:solidFill>
                <a:srgbClr val="F95F88"/>
              </a:solidFill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3650"/>
              </a:lnSpc>
            </a:pPr>
            <a:endParaRPr lang="en-US" sz="2900" b="1" dirty="0">
              <a:latin typeface="+mj-lt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1C8548E-9DD8-7878-3773-8A363E3F5924}"/>
              </a:ext>
            </a:extLst>
          </p:cNvPr>
          <p:cNvSpPr/>
          <p:nvPr/>
        </p:nvSpPr>
        <p:spPr>
          <a:xfrm>
            <a:off x="492848" y="4271058"/>
            <a:ext cx="8742228" cy="300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For detailed instructions on the deployment process, please refer to the </a:t>
            </a:r>
            <a:r>
              <a:rPr lang="en-US" sz="2000" b="1" dirty="0"/>
              <a:t>README.md</a:t>
            </a:r>
            <a:r>
              <a:rPr lang="en-US" sz="2000" dirty="0"/>
              <a:t> file available on GitHub.</a:t>
            </a:r>
          </a:p>
          <a:p>
            <a:endParaRPr lang="en-US" sz="2000" dirty="0"/>
          </a:p>
          <a:p>
            <a:r>
              <a:rPr lang="en-US" sz="2400" dirty="0"/>
              <a:t>Direct link: </a:t>
            </a:r>
            <a:r>
              <a:rPr lang="en-US" sz="2400" dirty="0">
                <a:solidFill>
                  <a:srgbClr val="F95F88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https://github.com/DevRanbir/artgallery/blob/master/README.md</a:t>
            </a:r>
            <a:endParaRPr lang="en-US" sz="2400" dirty="0">
              <a:solidFill>
                <a:srgbClr val="F95F8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81A8-8ED5-E89B-A010-9F187532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043" y="7628704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3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959E2-DF5E-4E34-5032-E347235C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50" y="468777"/>
            <a:ext cx="5434312" cy="543431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36FFDED9-2E69-5677-6265-F51A511FE319}"/>
              </a:ext>
            </a:extLst>
          </p:cNvPr>
          <p:cNvSpPr/>
          <p:nvPr/>
        </p:nvSpPr>
        <p:spPr>
          <a:xfrm>
            <a:off x="4995400" y="5903089"/>
            <a:ext cx="536221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Thank You, That it…..</a:t>
            </a:r>
            <a:endParaRPr lang="en-US" sz="29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80420C9-4EFB-7723-1708-299BF78C00A9}"/>
              </a:ext>
            </a:extLst>
          </p:cNvPr>
          <p:cNvSpPr/>
          <p:nvPr/>
        </p:nvSpPr>
        <p:spPr>
          <a:xfrm>
            <a:off x="5162073" y="6470315"/>
            <a:ext cx="581096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you have a Question?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Mail at: </a:t>
            </a:r>
            <a:r>
              <a:rPr lang="en-IN" sz="1750" dirty="0">
                <a:solidFill>
                  <a:srgbClr val="F95F8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Ranbirkhurana195@gmail.com</a:t>
            </a:r>
            <a:r>
              <a:rPr lang="en-IN" sz="1750" dirty="0">
                <a:solidFill>
                  <a:srgbClr val="F95F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>
              <a:solidFill>
                <a:srgbClr val="F95F88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B95FF-A127-5B06-4CE1-1CB4D0260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3037" y="7627938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01" y="327509"/>
            <a:ext cx="578500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Project Vision &amp; Overview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47490" y="137330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95F88"/>
          </a:solidFill>
          <a:ln/>
        </p:spPr>
      </p:sp>
      <p:sp>
        <p:nvSpPr>
          <p:cNvPr id="4" name="Shape 2"/>
          <p:cNvSpPr/>
          <p:nvPr/>
        </p:nvSpPr>
        <p:spPr>
          <a:xfrm>
            <a:off x="2505388" y="10636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95F8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61" y="1233759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4784" y="197075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04784" y="249677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 secure, transparent, and artist-friendly marketplace for digital artworks.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05387" y="305162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95F88"/>
          </a:solidFill>
          <a:ln/>
        </p:spPr>
      </p:sp>
      <p:sp>
        <p:nvSpPr>
          <p:cNvPr id="9" name="Shape 6"/>
          <p:cNvSpPr/>
          <p:nvPr/>
        </p:nvSpPr>
        <p:spPr>
          <a:xfrm>
            <a:off x="6963285" y="2741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95F8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358" y="2912084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2681" y="36490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Functionality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5393230" y="4128799"/>
            <a:ext cx="443486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React-based web app that allows users to connect a crypto wallet, browse a gallery of art, purchase pieces, and manage their personal collection.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52655" y="511191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95F88"/>
          </a:solidFill>
          <a:ln/>
        </p:spPr>
      </p:sp>
      <p:sp>
        <p:nvSpPr>
          <p:cNvPr id="14" name="Shape 10"/>
          <p:cNvSpPr/>
          <p:nvPr/>
        </p:nvSpPr>
        <p:spPr>
          <a:xfrm>
            <a:off x="11710554" y="480223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95F8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627" y="4972373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9949" y="57093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Audience</a:t>
            </a:r>
            <a:endParaRPr lang="en-US" sz="2450" dirty="0"/>
          </a:p>
        </p:txBody>
      </p:sp>
      <p:sp>
        <p:nvSpPr>
          <p:cNvPr id="17" name="Text 12"/>
          <p:cNvSpPr/>
          <p:nvPr/>
        </p:nvSpPr>
        <p:spPr>
          <a:xfrm>
            <a:off x="10209949" y="62353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artists, art collectors, and cryptocurrency enthusiasts.</a:t>
            </a:r>
            <a:endParaRPr lang="en-US" sz="175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36FA02-4B7E-E47A-493B-415DE6C24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68BC65-31A8-4309-B9DC-78776E1D46CF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9823"/>
            <a:ext cx="618767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Technology Stack - Frontend</a:t>
            </a:r>
            <a:endParaRPr lang="en-US" sz="29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067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React.js (src/index.js).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19489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Interaction: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ethers.js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library to communicate with the Ethereum smart contract (src/App.js).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69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 Router for navigating between different pages like Home, Gallery, and Collection (src/App.js).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220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Calls: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Native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fetch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is used for external data, like getting the ETH-to-INR exchange rate from CoinGecko (src/components/Tip.js).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901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Configured for deployment on GitHub Pages.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529538"/>
            <a:ext cx="4846558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# </a:t>
            </a:r>
            <a:r>
              <a:rPr lang="en-US" sz="2900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Technology Stack - Backend (Smart Contract)</a:t>
            </a:r>
            <a:endParaRPr lang="en-US" sz="290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26917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Solidity (contracts/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ArtGallery.sol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39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ABI: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Application Binary Interface (ABI) is defined directly in App.js for frontend interaction.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39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Functions: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812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registerArtist(string name)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823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uploadArtwork(string title, ..., uint price)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265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purchaseArtwork(uint _artworkId)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7077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tipArtist(address artist)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1499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Various get functions to retrieve artwork and artist data.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C3C65C04-4027-19DF-8A85-165E05E2D9BF}"/>
              </a:ext>
            </a:extLst>
          </p:cNvPr>
          <p:cNvSpPr/>
          <p:nvPr/>
        </p:nvSpPr>
        <p:spPr>
          <a:xfrm>
            <a:off x="1110261" y="7524679"/>
            <a:ext cx="9461380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50"/>
              </a:lnSpc>
            </a:pPr>
            <a:r>
              <a:rPr lang="en-US" b="1" dirty="0">
                <a:latin typeface="+mj-lt"/>
                <a:ea typeface="Petrona Bold" pitchFamily="34" charset="-122"/>
                <a:cs typeface="Petrona Bold" pitchFamily="34" charset="-120"/>
              </a:rPr>
              <a:t>GitHub Repo: </a:t>
            </a:r>
            <a:r>
              <a:rPr lang="en-US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https://github.com/DevRanbir/artgallery</a:t>
            </a:r>
            <a:endParaRPr lang="en-US" b="1" dirty="0">
              <a:solidFill>
                <a:srgbClr val="F95F88"/>
              </a:solidFill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3650"/>
              </a:lnSpc>
            </a:pPr>
            <a:endParaRPr lang="en-US" b="1" dirty="0">
              <a:latin typeface="+mj-lt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A564F1-93A4-388F-8E1A-C7716B98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68BC65-31A8-4309-B9DC-78776E1D46CF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DC981C-2704-E02C-403C-2621554B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615" y="0"/>
            <a:ext cx="3298785" cy="8543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0"/>
          <p:cNvSpPr/>
          <p:nvPr/>
        </p:nvSpPr>
        <p:spPr>
          <a:xfrm>
            <a:off x="515998" y="297299"/>
            <a:ext cx="428363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Project Structure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272928" y="1201313"/>
            <a:ext cx="907256" cy="2725936"/>
          </a:xfrm>
          <a:prstGeom prst="roundRect">
            <a:avLst>
              <a:gd name="adj" fmla="val 360022"/>
            </a:avLst>
          </a:prstGeom>
          <a:solidFill>
            <a:srgbClr val="F95F88">
              <a:alpha val="12000"/>
            </a:srgbClr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6" y="235157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998" y="142812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src</a:t>
            </a:r>
            <a:endParaRPr lang="en-US" sz="2450" dirty="0">
              <a:solidFill>
                <a:srgbClr val="F95F88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406998" y="1954145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application source code.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06998" y="2453136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components/: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Reusable UI elements like ArtworkCard.js, ArtworkViewer.js, and Tip.js.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06998" y="2895334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pages/: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Top-level components for each route, such as HomePage.js and RegisterPage.js.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406998" y="3337532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styles/: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collection of CSS files for modular styling (e.g., 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gallery.css, collection.css).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72928" y="4097270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95F88">
              <a:alpha val="12000"/>
            </a:srgbClr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16" y="4565066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06998" y="43240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contracts</a:t>
            </a:r>
            <a:endParaRPr lang="en-US" sz="2450" dirty="0">
              <a:solidFill>
                <a:srgbClr val="F95F88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1406998" y="4850102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the Solidity smart contract.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272928" y="5628176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95F88">
              <a:alpha val="12000"/>
            </a:srgbClr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16" y="6095972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06998" y="58549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</a:t>
            </a:r>
            <a:endParaRPr lang="en-US" sz="2450" dirty="0">
              <a:solidFill>
                <a:srgbClr val="F95F88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1406998" y="6381008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assets, including 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index.html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the web app manifest.</a:t>
            </a:r>
            <a:endParaRPr lang="en-US" sz="17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5F3F63F-1A72-5B3C-4478-0A4034677644}"/>
              </a:ext>
            </a:extLst>
          </p:cNvPr>
          <p:cNvSpPr/>
          <p:nvPr/>
        </p:nvSpPr>
        <p:spPr>
          <a:xfrm>
            <a:off x="515998" y="7379131"/>
            <a:ext cx="9461380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50"/>
              </a:lnSpc>
            </a:pPr>
            <a:r>
              <a:rPr lang="en-US" b="1" dirty="0">
                <a:latin typeface="+mj-lt"/>
                <a:ea typeface="Petrona Bold" pitchFamily="34" charset="-122"/>
                <a:cs typeface="Petrona Bold" pitchFamily="34" charset="-120"/>
              </a:rPr>
              <a:t>GitHub Repo: </a:t>
            </a:r>
            <a:r>
              <a:rPr lang="en-US" b="1" dirty="0">
                <a:solidFill>
                  <a:srgbClr val="F95F88"/>
                </a:solidFill>
                <a:latin typeface="+mj-lt"/>
                <a:ea typeface="Petrona Bold" pitchFamily="34" charset="-122"/>
                <a:cs typeface="Petrona Bold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https://github.com/DevRanbir/artgallery</a:t>
            </a:r>
            <a:endParaRPr lang="en-US" b="1" dirty="0">
              <a:solidFill>
                <a:srgbClr val="F95F88"/>
              </a:solidFill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3650"/>
              </a:lnSpc>
            </a:pPr>
            <a:endParaRPr lang="en-US" b="1" dirty="0">
              <a:latin typeface="+mj-lt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16A89E7-90AA-DA73-DB7B-1F62B1C38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941899" y="766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4</a:t>
            </a:fld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26AA38-7C05-D060-7BC7-57CD0178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17" y="425000"/>
            <a:ext cx="7468642" cy="759248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80798" y="588288"/>
            <a:ext cx="5238512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The Pages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80798" y="1462683"/>
            <a:ext cx="630543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View: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Acts as a personal dashboard for users.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380798" y="1879759"/>
            <a:ext cx="6305431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Stats: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Displays key metrics at a glance: number of creations, purchases, items sold, and total items (src/pages/MyCollectionPage.js).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0798" y="2981444"/>
            <a:ext cx="6305431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Tabbed Interface: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Uses tabs to cleanly separate "My Creations" from "My Purchases," showing counts for each category.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80798" y="4083129"/>
            <a:ext cx="6305431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Badges: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Artworks in the collection are clearly marked with their status (e.g., "For Sale," "Sold," "Removed") for easy management (src/styles/artwork-card.css).</a:t>
            </a:r>
            <a:endParaRPr lang="en-US" sz="16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5B525632-B5D9-B619-D5FF-0BE2CFAAE5B4}"/>
              </a:ext>
            </a:extLst>
          </p:cNvPr>
          <p:cNvSpPr/>
          <p:nvPr/>
        </p:nvSpPr>
        <p:spPr>
          <a:xfrm>
            <a:off x="483348" y="7145292"/>
            <a:ext cx="9461380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50"/>
              </a:lnSpc>
            </a:pPr>
            <a:r>
              <a:rPr lang="en-US" b="1" dirty="0"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GitHub Repo:  </a:t>
            </a:r>
            <a:r>
              <a:rPr lang="en-IN" dirty="0">
                <a:solidFill>
                  <a:srgbClr val="F95F8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https://devranbir.github.io/artgallery/collection</a:t>
            </a:r>
            <a:endParaRPr 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3650"/>
              </a:lnSpc>
            </a:pPr>
            <a:endParaRPr lang="en-US" b="1" dirty="0"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CEF16-3C62-72D4-4478-854E031DE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68BC65-31A8-4309-B9DC-78776E1D46CF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9906-5674-57EC-5AE6-DABF883F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7E6F82-DE98-00D9-AE81-9A501B28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90" y="0"/>
            <a:ext cx="1143791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C6F8E8A-C74C-2729-7012-A33247A52D02}"/>
              </a:ext>
            </a:extLst>
          </p:cNvPr>
          <p:cNvSpPr/>
          <p:nvPr/>
        </p:nvSpPr>
        <p:spPr>
          <a:xfrm>
            <a:off x="347900" y="272020"/>
            <a:ext cx="4571341" cy="1088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</a:t>
            </a:r>
            <a:b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– A Modern Approach</a:t>
            </a:r>
            <a:endParaRPr lang="en-US" sz="29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81434A0D-C52A-BEA2-B985-10FA30A4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19" y="5755396"/>
            <a:ext cx="566976" cy="56697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B9803C0-EEC6-A42C-7FCD-74CDFC4AA96C}"/>
              </a:ext>
            </a:extLst>
          </p:cNvPr>
          <p:cNvSpPr/>
          <p:nvPr/>
        </p:nvSpPr>
        <p:spPr>
          <a:xfrm>
            <a:off x="758525" y="25652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Flair</a:t>
            </a:r>
            <a:endParaRPr lang="en-US" sz="24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CD1DC9C-75C4-D674-E4E8-88EDA3AE3C1C}"/>
              </a:ext>
            </a:extLst>
          </p:cNvPr>
          <p:cNvSpPr/>
          <p:nvPr/>
        </p:nvSpPr>
        <p:spPr>
          <a:xfrm>
            <a:off x="347900" y="3087089"/>
            <a:ext cx="2766351" cy="2624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Liberal use of linear-gradient for backgrounds, buttons, and even text to create a vibrant, modern aesthetic (src/styles/gallery.css).</a:t>
            </a:r>
            <a:endParaRPr lang="en-US" sz="1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A99E6-E16E-CA90-9FF7-F6EBE7DC7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2892" y="7770701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2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799E-8F43-AA62-9E24-8A69ECC5A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AF4F4-6E4B-A846-33CC-8A5A3B4E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34" y="0"/>
            <a:ext cx="11277255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75A43192-09D9-EB76-2239-C2CFAE9094E2}"/>
              </a:ext>
            </a:extLst>
          </p:cNvPr>
          <p:cNvSpPr/>
          <p:nvPr/>
        </p:nvSpPr>
        <p:spPr>
          <a:xfrm>
            <a:off x="347900" y="272020"/>
            <a:ext cx="4571341" cy="1088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</a:t>
            </a:r>
            <a:b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– A Modern Approach</a:t>
            </a:r>
            <a:endParaRPr lang="en-US" sz="2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91" y="51206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0" y="2530377"/>
            <a:ext cx="282023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 CSS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225911" y="3098518"/>
            <a:ext cx="2494139" cy="184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Styles are broken down by component or page, promoting organization and avoiding conflicts.</a:t>
            </a:r>
            <a:endParaRPr lang="en-US" sz="1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3A308-32CA-5B04-A94D-A1CFCAD1B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7271" y="7791450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3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003" y="370389"/>
            <a:ext cx="10968191" cy="85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 -Upload Page</a:t>
            </a:r>
            <a:endParaRPr lang="en-US" sz="2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B488C1-D54C-2241-2543-B971D725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989"/>
            <a:ext cx="14630400" cy="70006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F3AF-0F79-C6BD-9C2A-968154CCC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1678" y="7703242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8</a:t>
            </a:fld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CDD8E-B0DC-58DA-FF9A-14F58274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570B1A-46D3-8A3C-011E-8EA7961F06D9}"/>
              </a:ext>
            </a:extLst>
          </p:cNvPr>
          <p:cNvSpPr/>
          <p:nvPr/>
        </p:nvSpPr>
        <p:spPr>
          <a:xfrm>
            <a:off x="209004" y="140281"/>
            <a:ext cx="4293548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</a:t>
            </a: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UI &amp; Styling </a:t>
            </a:r>
            <a:b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-Navbar &amp; Header</a:t>
            </a:r>
            <a:endParaRPr lang="en-US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9ECF1-34B6-1871-6D34-A6988999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844"/>
            <a:ext cx="14630400" cy="29739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6373B4-FCA3-1F56-10A4-7E8FA734DCCA}"/>
              </a:ext>
            </a:extLst>
          </p:cNvPr>
          <p:cNvSpPr/>
          <p:nvPr/>
        </p:nvSpPr>
        <p:spPr>
          <a:xfrm>
            <a:off x="4849792" y="1595837"/>
            <a:ext cx="4710897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Navigation  Buttons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B6115D-C3A6-E3D2-472A-2DB971980F5A}"/>
              </a:ext>
            </a:extLst>
          </p:cNvPr>
          <p:cNvSpPr/>
          <p:nvPr/>
        </p:nvSpPr>
        <p:spPr>
          <a:xfrm>
            <a:off x="2801072" y="5802283"/>
            <a:ext cx="3402959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Developer’s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FD6A5E-9649-CADC-A097-E71B1DE8C261}"/>
              </a:ext>
            </a:extLst>
          </p:cNvPr>
          <p:cNvSpPr/>
          <p:nvPr/>
        </p:nvSpPr>
        <p:spPr>
          <a:xfrm>
            <a:off x="503828" y="4016803"/>
            <a:ext cx="3402959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Page Title &amp; Description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DE2201-F581-FC99-6BD3-63C7FD912130}"/>
              </a:ext>
            </a:extLst>
          </p:cNvPr>
          <p:cNvSpPr/>
          <p:nvPr/>
        </p:nvSpPr>
        <p:spPr>
          <a:xfrm>
            <a:off x="12373337" y="1746308"/>
            <a:ext cx="2106593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User’s Name &amp; Id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AFB0A5-2DA2-77F3-9C52-FD8C4AB13C9A}"/>
              </a:ext>
            </a:extLst>
          </p:cNvPr>
          <p:cNvSpPr/>
          <p:nvPr/>
        </p:nvSpPr>
        <p:spPr>
          <a:xfrm>
            <a:off x="12118694" y="5203943"/>
            <a:ext cx="2106593" cy="567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Theme Selector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8AFDAE-7052-3260-0B5F-59C8C5F0B88B}"/>
              </a:ext>
            </a:extLst>
          </p:cNvPr>
          <p:cNvCxnSpPr/>
          <p:nvPr/>
        </p:nvCxnSpPr>
        <p:spPr>
          <a:xfrm>
            <a:off x="5127585" y="2162996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8874D5-4D1D-DDBB-4F07-B11722863EE7}"/>
              </a:ext>
            </a:extLst>
          </p:cNvPr>
          <p:cNvCxnSpPr/>
          <p:nvPr/>
        </p:nvCxnSpPr>
        <p:spPr>
          <a:xfrm>
            <a:off x="6285054" y="2162996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51877-5197-FF62-514A-C232B68B822D}"/>
              </a:ext>
            </a:extLst>
          </p:cNvPr>
          <p:cNvCxnSpPr/>
          <p:nvPr/>
        </p:nvCxnSpPr>
        <p:spPr>
          <a:xfrm>
            <a:off x="7558269" y="2162996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C945B-BC1C-A87E-E623-8F021A4FDE5E}"/>
              </a:ext>
            </a:extLst>
          </p:cNvPr>
          <p:cNvCxnSpPr/>
          <p:nvPr/>
        </p:nvCxnSpPr>
        <p:spPr>
          <a:xfrm>
            <a:off x="9005104" y="2162996"/>
            <a:ext cx="0" cy="47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AFED6F-9432-AD1A-59E0-85CE2891C21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1783028" y="4490977"/>
            <a:ext cx="1388963" cy="712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93E6C4-536F-623E-16F5-BEC7123719E3}"/>
              </a:ext>
            </a:extLst>
          </p:cNvPr>
          <p:cNvCxnSpPr>
            <a:cxnSpLocks/>
          </p:cNvCxnSpPr>
          <p:nvPr/>
        </p:nvCxnSpPr>
        <p:spPr>
          <a:xfrm>
            <a:off x="3912904" y="4276672"/>
            <a:ext cx="4160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0A3F58-526F-FCDE-C185-35F43FD21F7B}"/>
              </a:ext>
            </a:extLst>
          </p:cNvPr>
          <p:cNvCxnSpPr>
            <a:cxnSpLocks/>
          </p:cNvCxnSpPr>
          <p:nvPr/>
        </p:nvCxnSpPr>
        <p:spPr>
          <a:xfrm flipV="1">
            <a:off x="6204031" y="5203943"/>
            <a:ext cx="1001209" cy="881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A1C8FF-6EC5-89B0-FBD7-02FB7365738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2940496" y="2313467"/>
            <a:ext cx="486138" cy="366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C1C97-DF20-5255-D27D-9D4713CD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7893" y="7658967"/>
            <a:ext cx="3290887" cy="438150"/>
          </a:xfrm>
        </p:spPr>
        <p:txBody>
          <a:bodyPr/>
          <a:lstStyle/>
          <a:p>
            <a:fld id="{A868BC65-31A8-4309-B9DC-78776E1D46C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1106</Words>
  <Application>Microsoft Office PowerPoint</Application>
  <PresentationFormat>Custom</PresentationFormat>
  <Paragraphs>137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Inter</vt:lpstr>
      <vt:lpstr>Arial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Ranbir</dc:creator>
  <cp:lastModifiedBy>Ranbir</cp:lastModifiedBy>
  <cp:revision>14</cp:revision>
  <dcterms:created xsi:type="dcterms:W3CDTF">2025-07-14T10:44:28Z</dcterms:created>
  <dcterms:modified xsi:type="dcterms:W3CDTF">2025-07-14T13:51:23Z</dcterms:modified>
</cp:coreProperties>
</file>